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71" r:id="rId5"/>
    <p:sldId id="258" r:id="rId6"/>
    <p:sldId id="259" r:id="rId7"/>
    <p:sldId id="260" r:id="rId8"/>
    <p:sldId id="269" r:id="rId9"/>
    <p:sldId id="262" r:id="rId10"/>
    <p:sldId id="264" r:id="rId11"/>
    <p:sldId id="261"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3745319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3450065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366801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2141292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1990282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2832827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92038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3669077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2892933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155681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EE61B01-5FAB-4E0E-A4F8-F4CDA193694D}" type="datetimeFigureOut">
              <a:rPr lang="ru-RU" smtClean="0"/>
              <a:t>04.02.2025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E03558A-23F1-4D27-9F37-C0DFF392AAB9}" type="slidenum">
              <a:rPr lang="ru-RU" smtClean="0"/>
              <a:t>‹#›</a:t>
            </a:fld>
            <a:endParaRPr lang="ru-RU" dirty="0"/>
          </a:p>
        </p:txBody>
      </p:sp>
    </p:spTree>
    <p:extLst>
      <p:ext uri="{BB962C8B-B14F-4D97-AF65-F5344CB8AC3E}">
        <p14:creationId xmlns:p14="http://schemas.microsoft.com/office/powerpoint/2010/main" val="819950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E61B01-5FAB-4E0E-A4F8-F4CDA193694D}" type="datetimeFigureOut">
              <a:rPr lang="ru-RU" smtClean="0"/>
              <a:t>04.02.2025</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558A-23F1-4D27-9F37-C0DFF392AAB9}" type="slidenum">
              <a:rPr lang="ru-RU" smtClean="0"/>
              <a:t>‹#›</a:t>
            </a:fld>
            <a:endParaRPr lang="ru-RU" dirty="0"/>
          </a:p>
        </p:txBody>
      </p:sp>
    </p:spTree>
    <p:extLst>
      <p:ext uri="{BB962C8B-B14F-4D97-AF65-F5344CB8AC3E}">
        <p14:creationId xmlns:p14="http://schemas.microsoft.com/office/powerpoint/2010/main" val="4044442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7394" y="1332412"/>
            <a:ext cx="9144000" cy="3039700"/>
          </a:xfrm>
        </p:spPr>
        <p:txBody>
          <a:bodyPr>
            <a:normAutofit/>
          </a:bodyPr>
          <a:lstStyle/>
          <a:p>
            <a:r>
              <a:rPr lang="ru-RU" sz="4000" b="1" dirty="0" smtClean="0">
                <a:solidFill>
                  <a:srgbClr val="0070C0"/>
                </a:solidFill>
              </a:rPr>
              <a:t>Применение элементов кураторской методики </a:t>
            </a:r>
            <a:r>
              <a:rPr lang="ru-RU" sz="4000" b="1" dirty="0" err="1" smtClean="0">
                <a:solidFill>
                  <a:srgbClr val="0070C0"/>
                </a:solidFill>
              </a:rPr>
              <a:t>К.М.Ушакова</a:t>
            </a:r>
            <a:r>
              <a:rPr lang="ru-RU" sz="4000" b="1" dirty="0" smtClean="0">
                <a:solidFill>
                  <a:srgbClr val="0070C0"/>
                </a:solidFill>
              </a:rPr>
              <a:t> как способ повышения эффективности анализа урока на районных практических семинарах</a:t>
            </a:r>
            <a:endParaRPr lang="ru-RU" sz="4000" b="1" dirty="0">
              <a:solidFill>
                <a:srgbClr val="0070C0"/>
              </a:solidFill>
            </a:endParaRPr>
          </a:p>
        </p:txBody>
      </p:sp>
      <p:sp>
        <p:nvSpPr>
          <p:cNvPr id="3" name="Подзаголовок 2"/>
          <p:cNvSpPr>
            <a:spLocks noGrp="1"/>
          </p:cNvSpPr>
          <p:nvPr>
            <p:ph type="subTitle" idx="1"/>
          </p:nvPr>
        </p:nvSpPr>
        <p:spPr>
          <a:xfrm>
            <a:off x="2438399" y="4586106"/>
            <a:ext cx="9144000" cy="1655762"/>
          </a:xfrm>
        </p:spPr>
        <p:txBody>
          <a:bodyPr/>
          <a:lstStyle/>
          <a:p>
            <a:pPr algn="r"/>
            <a:r>
              <a:rPr lang="ru-RU" b="1" dirty="0" err="1" smtClean="0"/>
              <a:t>Ашрапова</a:t>
            </a:r>
            <a:r>
              <a:rPr lang="ru-RU" b="1" dirty="0" smtClean="0"/>
              <a:t> Р.Г., методист по гуманитарному циклу</a:t>
            </a:r>
          </a:p>
          <a:p>
            <a:pPr algn="r"/>
            <a:r>
              <a:rPr lang="ru-RU" b="1" dirty="0" smtClean="0"/>
              <a:t>МКУ «Управление образования </a:t>
            </a:r>
            <a:r>
              <a:rPr lang="ru-RU" b="1" dirty="0" err="1" smtClean="0"/>
              <a:t>Балтасинского</a:t>
            </a:r>
            <a:endParaRPr lang="ru-RU" b="1" dirty="0" smtClean="0"/>
          </a:p>
          <a:p>
            <a:pPr algn="r"/>
            <a:r>
              <a:rPr lang="ru-RU" b="1" dirty="0" smtClean="0"/>
              <a:t>районного исполнительного комитета»</a:t>
            </a:r>
            <a:endParaRPr lang="ru-RU" b="1"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30191" r="27752"/>
          <a:stretch/>
        </p:blipFill>
        <p:spPr>
          <a:xfrm>
            <a:off x="10380616" y="220571"/>
            <a:ext cx="1201783" cy="160972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229" y="74535"/>
            <a:ext cx="2907552" cy="1901795"/>
          </a:xfrm>
          <a:prstGeom prst="rect">
            <a:avLst/>
          </a:prstGeom>
        </p:spPr>
      </p:pic>
    </p:spTree>
    <p:extLst>
      <p:ext uri="{BB962C8B-B14F-4D97-AF65-F5344CB8AC3E}">
        <p14:creationId xmlns:p14="http://schemas.microsoft.com/office/powerpoint/2010/main" val="2719877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9846"/>
            <a:ext cx="3949335" cy="2962001"/>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5794" y="-10123"/>
            <a:ext cx="4153986" cy="3115490"/>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914320"/>
            <a:ext cx="4914547" cy="3685909"/>
          </a:xfrm>
          <a:prstGeom prst="rect">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6905" y="3177542"/>
            <a:ext cx="4827434" cy="3620575"/>
          </a:xfrm>
          <a:prstGeom prst="rect">
            <a:avLst/>
          </a:prstGeom>
          <a:ln>
            <a:noFill/>
          </a:ln>
          <a:effectLst>
            <a:softEdge rad="112500"/>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9253" y="-55882"/>
            <a:ext cx="3888564" cy="2916423"/>
          </a:xfrm>
          <a:prstGeom prst="rect">
            <a:avLst/>
          </a:prstGeom>
          <a:ln>
            <a:noFill/>
          </a:ln>
          <a:effectLst>
            <a:softEdge rad="112500"/>
          </a:effectLst>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07676" y="2962006"/>
            <a:ext cx="4828895" cy="3621672"/>
          </a:xfrm>
          <a:prstGeom prst="rect">
            <a:avLst/>
          </a:prstGeom>
          <a:ln>
            <a:noFill/>
          </a:ln>
          <a:effectLst>
            <a:softEdge rad="112500"/>
          </a:effectLst>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6616" y="2513500"/>
            <a:ext cx="5712822" cy="4284617"/>
          </a:xfrm>
          <a:prstGeom prst="rect">
            <a:avLst/>
          </a:prstGeom>
          <a:ln>
            <a:noFill/>
          </a:ln>
          <a:effectLst>
            <a:softEdge rad="112500"/>
          </a:effectLst>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17710" y="281612"/>
            <a:ext cx="6222275" cy="4666706"/>
          </a:xfrm>
          <a:prstGeom prst="rect">
            <a:avLst/>
          </a:prstGeom>
          <a:ln>
            <a:noFill/>
          </a:ln>
          <a:effectLst>
            <a:softEdge rad="112500"/>
          </a:effectLst>
        </p:spPr>
      </p:pic>
    </p:spTree>
    <p:extLst>
      <p:ext uri="{BB962C8B-B14F-4D97-AF65-F5344CB8AC3E}">
        <p14:creationId xmlns:p14="http://schemas.microsoft.com/office/powerpoint/2010/main" val="382955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2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4500"/>
                                        <p:tgtEl>
                                          <p:spTgt spid="4"/>
                                        </p:tgtEl>
                                      </p:cBhvr>
                                    </p:animEffect>
                                    <p:anim calcmode="lin" valueType="num">
                                      <p:cBhvr>
                                        <p:cTn id="8" dur="4500" fill="hold"/>
                                        <p:tgtEl>
                                          <p:spTgt spid="4"/>
                                        </p:tgtEl>
                                        <p:attrNameLst>
                                          <p:attrName>ppt_x</p:attrName>
                                        </p:attrNameLst>
                                      </p:cBhvr>
                                      <p:tavLst>
                                        <p:tav tm="0">
                                          <p:val>
                                            <p:strVal val="#ppt_x"/>
                                          </p:val>
                                        </p:tav>
                                        <p:tav tm="100000">
                                          <p:val>
                                            <p:strVal val="#ppt_x"/>
                                          </p:val>
                                        </p:tav>
                                      </p:tavLst>
                                    </p:anim>
                                    <p:anim calcmode="lin" valueType="num">
                                      <p:cBhvr>
                                        <p:cTn id="9" dur="4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6500"/>
                            </p:stCondLst>
                            <p:childTnLst>
                              <p:par>
                                <p:cTn id="11" presetID="42" presetClass="entr" presetSubtype="0" fill="hold" nodeType="afterEffect">
                                  <p:stCondLst>
                                    <p:cond delay="20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0"/>
                                        <p:tgtEl>
                                          <p:spTgt spid="5"/>
                                        </p:tgtEl>
                                      </p:cBhvr>
                                    </p:animEffect>
                                    <p:anim calcmode="lin" valueType="num">
                                      <p:cBhvr>
                                        <p:cTn id="14" dur="5000" fill="hold"/>
                                        <p:tgtEl>
                                          <p:spTgt spid="5"/>
                                        </p:tgtEl>
                                        <p:attrNameLst>
                                          <p:attrName>ppt_x</p:attrName>
                                        </p:attrNameLst>
                                      </p:cBhvr>
                                      <p:tavLst>
                                        <p:tav tm="0">
                                          <p:val>
                                            <p:strVal val="#ppt_x"/>
                                          </p:val>
                                        </p:tav>
                                        <p:tav tm="100000">
                                          <p:val>
                                            <p:strVal val="#ppt_x"/>
                                          </p:val>
                                        </p:tav>
                                      </p:tavLst>
                                    </p:anim>
                                    <p:anim calcmode="lin" valueType="num">
                                      <p:cBhvr>
                                        <p:cTn id="15" dur="5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13500"/>
                            </p:stCondLst>
                            <p:childTnLst>
                              <p:par>
                                <p:cTn id="17" presetID="42" presetClass="entr" presetSubtype="0" fill="hold" nodeType="after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0"/>
                                        <p:tgtEl>
                                          <p:spTgt spid="8"/>
                                        </p:tgtEl>
                                      </p:cBhvr>
                                    </p:animEffect>
                                    <p:anim calcmode="lin" valueType="num">
                                      <p:cBhvr>
                                        <p:cTn id="20" dur="5000" fill="hold"/>
                                        <p:tgtEl>
                                          <p:spTgt spid="8"/>
                                        </p:tgtEl>
                                        <p:attrNameLst>
                                          <p:attrName>ppt_x</p:attrName>
                                        </p:attrNameLst>
                                      </p:cBhvr>
                                      <p:tavLst>
                                        <p:tav tm="0">
                                          <p:val>
                                            <p:strVal val="#ppt_x"/>
                                          </p:val>
                                        </p:tav>
                                        <p:tav tm="100000">
                                          <p:val>
                                            <p:strVal val="#ppt_x"/>
                                          </p:val>
                                        </p:tav>
                                      </p:tavLst>
                                    </p:anim>
                                    <p:anim calcmode="lin" valueType="num">
                                      <p:cBhvr>
                                        <p:cTn id="21" dur="5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20500"/>
                            </p:stCondLst>
                            <p:childTnLst>
                              <p:par>
                                <p:cTn id="23" presetID="42" presetClass="entr" presetSubtype="0" fill="hold" nodeType="afterEffect">
                                  <p:stCondLst>
                                    <p:cond delay="20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0"/>
                                        <p:tgtEl>
                                          <p:spTgt spid="7"/>
                                        </p:tgtEl>
                                      </p:cBhvr>
                                    </p:animEffect>
                                    <p:anim calcmode="lin" valueType="num">
                                      <p:cBhvr>
                                        <p:cTn id="26" dur="5000" fill="hold"/>
                                        <p:tgtEl>
                                          <p:spTgt spid="7"/>
                                        </p:tgtEl>
                                        <p:attrNameLst>
                                          <p:attrName>ppt_x</p:attrName>
                                        </p:attrNameLst>
                                      </p:cBhvr>
                                      <p:tavLst>
                                        <p:tav tm="0">
                                          <p:val>
                                            <p:strVal val="#ppt_x"/>
                                          </p:val>
                                        </p:tav>
                                        <p:tav tm="100000">
                                          <p:val>
                                            <p:strVal val="#ppt_x"/>
                                          </p:val>
                                        </p:tav>
                                      </p:tavLst>
                                    </p:anim>
                                    <p:anim calcmode="lin" valueType="num">
                                      <p:cBhvr>
                                        <p:cTn id="27" dur="5000" fill="hold"/>
                                        <p:tgtEl>
                                          <p:spTgt spid="7"/>
                                        </p:tgtEl>
                                        <p:attrNameLst>
                                          <p:attrName>ppt_y</p:attrName>
                                        </p:attrNameLst>
                                      </p:cBhvr>
                                      <p:tavLst>
                                        <p:tav tm="0">
                                          <p:val>
                                            <p:strVal val="#ppt_y+.1"/>
                                          </p:val>
                                        </p:tav>
                                        <p:tav tm="100000">
                                          <p:val>
                                            <p:strVal val="#ppt_y"/>
                                          </p:val>
                                        </p:tav>
                                      </p:tavLst>
                                    </p:anim>
                                  </p:childTnLst>
                                </p:cTn>
                              </p:par>
                            </p:childTnLst>
                          </p:cTn>
                        </p:par>
                        <p:par>
                          <p:cTn id="28" fill="hold">
                            <p:stCondLst>
                              <p:cond delay="27500"/>
                            </p:stCondLst>
                            <p:childTnLst>
                              <p:par>
                                <p:cTn id="29" presetID="42" presetClass="entr" presetSubtype="0" fill="hold" nodeType="afterEffect">
                                  <p:stCondLst>
                                    <p:cond delay="250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500"/>
                                        <p:tgtEl>
                                          <p:spTgt spid="6"/>
                                        </p:tgtEl>
                                      </p:cBhvr>
                                    </p:animEffect>
                                    <p:anim calcmode="lin" valueType="num">
                                      <p:cBhvr>
                                        <p:cTn id="32" dur="2500" fill="hold"/>
                                        <p:tgtEl>
                                          <p:spTgt spid="6"/>
                                        </p:tgtEl>
                                        <p:attrNameLst>
                                          <p:attrName>ppt_x</p:attrName>
                                        </p:attrNameLst>
                                      </p:cBhvr>
                                      <p:tavLst>
                                        <p:tav tm="0">
                                          <p:val>
                                            <p:strVal val="#ppt_x"/>
                                          </p:val>
                                        </p:tav>
                                        <p:tav tm="100000">
                                          <p:val>
                                            <p:strVal val="#ppt_x"/>
                                          </p:val>
                                        </p:tav>
                                      </p:tavLst>
                                    </p:anim>
                                    <p:anim calcmode="lin" valueType="num">
                                      <p:cBhvr>
                                        <p:cTn id="33" dur="2500" fill="hold"/>
                                        <p:tgtEl>
                                          <p:spTgt spid="6"/>
                                        </p:tgtEl>
                                        <p:attrNameLst>
                                          <p:attrName>ppt_y</p:attrName>
                                        </p:attrNameLst>
                                      </p:cBhvr>
                                      <p:tavLst>
                                        <p:tav tm="0">
                                          <p:val>
                                            <p:strVal val="#ppt_y+.1"/>
                                          </p:val>
                                        </p:tav>
                                        <p:tav tm="100000">
                                          <p:val>
                                            <p:strVal val="#ppt_y"/>
                                          </p:val>
                                        </p:tav>
                                      </p:tavLst>
                                    </p:anim>
                                  </p:childTnLst>
                                </p:cTn>
                              </p:par>
                            </p:childTnLst>
                          </p:cTn>
                        </p:par>
                        <p:par>
                          <p:cTn id="34" fill="hold">
                            <p:stCondLst>
                              <p:cond delay="32500"/>
                            </p:stCondLst>
                            <p:childTnLst>
                              <p:par>
                                <p:cTn id="35" presetID="42" presetClass="entr" presetSubtype="0" fill="hold" nodeType="afterEffect">
                                  <p:stCondLst>
                                    <p:cond delay="225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0"/>
                                        <p:tgtEl>
                                          <p:spTgt spid="9"/>
                                        </p:tgtEl>
                                      </p:cBhvr>
                                    </p:animEffect>
                                    <p:anim calcmode="lin" valueType="num">
                                      <p:cBhvr>
                                        <p:cTn id="38" dur="5000" fill="hold"/>
                                        <p:tgtEl>
                                          <p:spTgt spid="9"/>
                                        </p:tgtEl>
                                        <p:attrNameLst>
                                          <p:attrName>ppt_x</p:attrName>
                                        </p:attrNameLst>
                                      </p:cBhvr>
                                      <p:tavLst>
                                        <p:tav tm="0">
                                          <p:val>
                                            <p:strVal val="#ppt_x"/>
                                          </p:val>
                                        </p:tav>
                                        <p:tav tm="100000">
                                          <p:val>
                                            <p:strVal val="#ppt_x"/>
                                          </p:val>
                                        </p:tav>
                                      </p:tavLst>
                                    </p:anim>
                                    <p:anim calcmode="lin" valueType="num">
                                      <p:cBhvr>
                                        <p:cTn id="39" dur="5000" fill="hold"/>
                                        <p:tgtEl>
                                          <p:spTgt spid="9"/>
                                        </p:tgtEl>
                                        <p:attrNameLst>
                                          <p:attrName>ppt_y</p:attrName>
                                        </p:attrNameLst>
                                      </p:cBhvr>
                                      <p:tavLst>
                                        <p:tav tm="0">
                                          <p:val>
                                            <p:strVal val="#ppt_y+.1"/>
                                          </p:val>
                                        </p:tav>
                                        <p:tav tm="100000">
                                          <p:val>
                                            <p:strVal val="#ppt_y"/>
                                          </p:val>
                                        </p:tav>
                                      </p:tavLst>
                                    </p:anim>
                                  </p:childTnLst>
                                </p:cTn>
                              </p:par>
                            </p:childTnLst>
                          </p:cTn>
                        </p:par>
                        <p:par>
                          <p:cTn id="40" fill="hold">
                            <p:stCondLst>
                              <p:cond delay="39750"/>
                            </p:stCondLst>
                            <p:childTnLst>
                              <p:par>
                                <p:cTn id="41" presetID="42" presetClass="entr" presetSubtype="0"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0"/>
                                        <p:tgtEl>
                                          <p:spTgt spid="10"/>
                                        </p:tgtEl>
                                      </p:cBhvr>
                                    </p:animEffect>
                                    <p:anim calcmode="lin" valueType="num">
                                      <p:cBhvr>
                                        <p:cTn id="44" dur="5000" fill="hold"/>
                                        <p:tgtEl>
                                          <p:spTgt spid="10"/>
                                        </p:tgtEl>
                                        <p:attrNameLst>
                                          <p:attrName>ppt_x</p:attrName>
                                        </p:attrNameLst>
                                      </p:cBhvr>
                                      <p:tavLst>
                                        <p:tav tm="0">
                                          <p:val>
                                            <p:strVal val="#ppt_x"/>
                                          </p:val>
                                        </p:tav>
                                        <p:tav tm="100000">
                                          <p:val>
                                            <p:strVal val="#ppt_x"/>
                                          </p:val>
                                        </p:tav>
                                      </p:tavLst>
                                    </p:anim>
                                    <p:anim calcmode="lin" valueType="num">
                                      <p:cBhvr>
                                        <p:cTn id="45" dur="5000" fill="hold"/>
                                        <p:tgtEl>
                                          <p:spTgt spid="10"/>
                                        </p:tgtEl>
                                        <p:attrNameLst>
                                          <p:attrName>ppt_y</p:attrName>
                                        </p:attrNameLst>
                                      </p:cBhvr>
                                      <p:tavLst>
                                        <p:tav tm="0">
                                          <p:val>
                                            <p:strVal val="#ppt_y+.1"/>
                                          </p:val>
                                        </p:tav>
                                        <p:tav tm="100000">
                                          <p:val>
                                            <p:strVal val="#ppt_y"/>
                                          </p:val>
                                        </p:tav>
                                      </p:tavLst>
                                    </p:anim>
                                  </p:childTnLst>
                                </p:cTn>
                              </p:par>
                            </p:childTnLst>
                          </p:cTn>
                        </p:par>
                        <p:par>
                          <p:cTn id="46" fill="hold">
                            <p:stCondLst>
                              <p:cond delay="44750"/>
                            </p:stCondLst>
                            <p:childTnLst>
                              <p:par>
                                <p:cTn id="47" presetID="42" presetClass="entr" presetSubtype="0" fill="hold" nodeType="afterEffect">
                                  <p:stCondLst>
                                    <p:cond delay="200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0"/>
                                        <p:tgtEl>
                                          <p:spTgt spid="11"/>
                                        </p:tgtEl>
                                      </p:cBhvr>
                                    </p:animEffect>
                                    <p:anim calcmode="lin" valueType="num">
                                      <p:cBhvr>
                                        <p:cTn id="50" dur="5000" fill="hold"/>
                                        <p:tgtEl>
                                          <p:spTgt spid="11"/>
                                        </p:tgtEl>
                                        <p:attrNameLst>
                                          <p:attrName>ppt_x</p:attrName>
                                        </p:attrNameLst>
                                      </p:cBhvr>
                                      <p:tavLst>
                                        <p:tav tm="0">
                                          <p:val>
                                            <p:strVal val="#ppt_x"/>
                                          </p:val>
                                        </p:tav>
                                        <p:tav tm="100000">
                                          <p:val>
                                            <p:strVal val="#ppt_x"/>
                                          </p:val>
                                        </p:tav>
                                      </p:tavLst>
                                    </p:anim>
                                    <p:anim calcmode="lin" valueType="num">
                                      <p:cBhvr>
                                        <p:cTn id="51" dur="5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70C0"/>
                </a:solidFill>
              </a:rPr>
              <a:t>Благодарю за внимание!</a:t>
            </a:r>
            <a:endParaRPr lang="ru-RU" b="1" dirty="0">
              <a:solidFill>
                <a:srgbClr val="0070C0"/>
              </a:solidFill>
            </a:endParaRPr>
          </a:p>
        </p:txBody>
      </p:sp>
      <p:sp>
        <p:nvSpPr>
          <p:cNvPr id="3" name="Объект 2"/>
          <p:cNvSpPr>
            <a:spLocks noGrp="1"/>
          </p:cNvSpPr>
          <p:nvPr>
            <p:ph idx="1"/>
          </p:nvPr>
        </p:nvSpPr>
        <p:spPr/>
        <p:txBody>
          <a:bodyPr/>
          <a:lstStyle/>
          <a:p>
            <a:endParaRPr lang="ru-RU" dirty="0" smtClean="0"/>
          </a:p>
          <a:p>
            <a:pPr marL="0" indent="0" algn="ctr">
              <a:buNone/>
            </a:pPr>
            <a:r>
              <a:rPr lang="ru-RU" sz="3600" b="1" dirty="0" err="1" smtClean="0">
                <a:solidFill>
                  <a:srgbClr val="0070C0"/>
                </a:solidFill>
              </a:rPr>
              <a:t>Игътибарыгыз</a:t>
            </a:r>
            <a:r>
              <a:rPr lang="ru-RU" sz="3600" b="1" dirty="0" smtClean="0">
                <a:solidFill>
                  <a:srgbClr val="0070C0"/>
                </a:solidFill>
              </a:rPr>
              <a:t> </a:t>
            </a:r>
            <a:r>
              <a:rPr lang="ru-RU" sz="3600" b="1" dirty="0" err="1" smtClean="0">
                <a:solidFill>
                  <a:srgbClr val="0070C0"/>
                </a:solidFill>
              </a:rPr>
              <a:t>өчен</a:t>
            </a:r>
            <a:r>
              <a:rPr lang="ru-RU" sz="3600" b="1" dirty="0" smtClean="0">
                <a:solidFill>
                  <a:srgbClr val="0070C0"/>
                </a:solidFill>
              </a:rPr>
              <a:t> </a:t>
            </a:r>
            <a:r>
              <a:rPr lang="ru-RU" sz="3600" b="1" dirty="0" err="1" smtClean="0">
                <a:solidFill>
                  <a:srgbClr val="0070C0"/>
                </a:solidFill>
              </a:rPr>
              <a:t>рәхмәт</a:t>
            </a:r>
            <a:r>
              <a:rPr lang="ru-RU" sz="3600" b="1" dirty="0" smtClean="0">
                <a:solidFill>
                  <a:srgbClr val="0070C0"/>
                </a:solidFill>
              </a:rPr>
              <a:t>!</a:t>
            </a:r>
            <a:endParaRPr lang="ru-RU" sz="3600" b="1" dirty="0">
              <a:solidFill>
                <a:srgbClr val="0070C0"/>
              </a:solidFill>
            </a:endParaRPr>
          </a:p>
        </p:txBody>
      </p:sp>
    </p:spTree>
    <p:extLst>
      <p:ext uri="{BB962C8B-B14F-4D97-AF65-F5344CB8AC3E}">
        <p14:creationId xmlns:p14="http://schemas.microsoft.com/office/powerpoint/2010/main" val="2531687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377"/>
            <a:ext cx="5370285" cy="4027714"/>
          </a:xfrm>
          <a:prstGeom prst="rect">
            <a:avLst/>
          </a:prstGeom>
          <a:ln>
            <a:noFill/>
          </a:ln>
          <a:effectLst>
            <a:softEdge rad="112500"/>
          </a:effec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3017" y="30480"/>
            <a:ext cx="5390606" cy="4042955"/>
          </a:xfrm>
          <a:prstGeom prst="rect">
            <a:avLst/>
          </a:prstGeom>
          <a:ln>
            <a:noFill/>
          </a:ln>
          <a:effectLst>
            <a:softEdge rad="112500"/>
          </a:effectLst>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7" y="2174966"/>
            <a:ext cx="4683034" cy="4683034"/>
          </a:xfrm>
          <a:prstGeom prst="rect">
            <a:avLst/>
          </a:prstGeom>
          <a:ln>
            <a:noFill/>
          </a:ln>
          <a:effectLst>
            <a:softEdge rad="11250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7619" y="3442063"/>
            <a:ext cx="6014720" cy="3383280"/>
          </a:xfrm>
          <a:prstGeom prst="rect">
            <a:avLst/>
          </a:prstGeom>
          <a:ln>
            <a:noFill/>
          </a:ln>
          <a:effectLst>
            <a:softEdge rad="112500"/>
          </a:effectLst>
        </p:spPr>
      </p:pic>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86281" y="0"/>
            <a:ext cx="5608319" cy="4206240"/>
          </a:xfrm>
          <a:prstGeom prst="rect">
            <a:avLst/>
          </a:prstGeom>
          <a:ln>
            <a:noFill/>
          </a:ln>
          <a:effectLst>
            <a:softEdge rad="112500"/>
          </a:effectLst>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8881" y="3429001"/>
            <a:ext cx="5765074" cy="3242854"/>
          </a:xfrm>
          <a:prstGeom prst="rect">
            <a:avLst/>
          </a:prstGeom>
          <a:ln>
            <a:noFill/>
          </a:ln>
          <a:effectLst>
            <a:softEdge rad="112500"/>
          </a:effectLst>
        </p:spPr>
      </p:pic>
      <p:pic>
        <p:nvPicPr>
          <p:cNvPr id="10" name="Рисунок 9"/>
          <p:cNvPicPr>
            <a:picLocks noChangeAspect="1"/>
          </p:cNvPicPr>
          <p:nvPr/>
        </p:nvPicPr>
        <p:blipFill rotWithShape="1">
          <a:blip r:embed="rId8" cstate="print">
            <a:extLst>
              <a:ext uri="{28A0092B-C50C-407E-A947-70E740481C1C}">
                <a14:useLocalDpi xmlns:a14="http://schemas.microsoft.com/office/drawing/2010/main" val="0"/>
              </a:ext>
            </a:extLst>
          </a:blip>
          <a:srcRect l="9324" t="15948" r="17792"/>
          <a:stretch/>
        </p:blipFill>
        <p:spPr>
          <a:xfrm>
            <a:off x="2919911" y="914905"/>
            <a:ext cx="4711337" cy="3056202"/>
          </a:xfrm>
          <a:prstGeom prst="rect">
            <a:avLst/>
          </a:prstGeom>
          <a:ln>
            <a:noFill/>
          </a:ln>
          <a:effectLst>
            <a:softEdge rad="112500"/>
          </a:effectLst>
        </p:spPr>
      </p:pic>
    </p:spTree>
    <p:extLst>
      <p:ext uri="{BB962C8B-B14F-4D97-AF65-F5344CB8AC3E}">
        <p14:creationId xmlns:p14="http://schemas.microsoft.com/office/powerpoint/2010/main" val="181614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2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4000"/>
                            </p:stCondLst>
                            <p:childTnLst>
                              <p:par>
                                <p:cTn id="11" presetID="42" presetClass="entr" presetSubtype="0" fill="hold" nodeType="afterEffect">
                                  <p:stCondLst>
                                    <p:cond delay="2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ppt_x</p:attrName>
                                        </p:attrNameLst>
                                      </p:cBhvr>
                                      <p:tavLst>
                                        <p:tav tm="0">
                                          <p:val>
                                            <p:strVal val="#ppt_x"/>
                                          </p:val>
                                        </p:tav>
                                        <p:tav tm="100000">
                                          <p:val>
                                            <p:strVal val="#ppt_x"/>
                                          </p:val>
                                        </p:tav>
                                      </p:tavLst>
                                    </p:anim>
                                    <p:anim calcmode="lin" valueType="num">
                                      <p:cBhvr>
                                        <p:cTn id="15" dur="2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8000"/>
                            </p:stCondLst>
                            <p:childTnLst>
                              <p:par>
                                <p:cTn id="17" presetID="42" presetClass="entr" presetSubtype="0" fill="hold" nodeType="afterEffect">
                                  <p:stCondLst>
                                    <p:cond delay="2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anim calcmode="lin" valueType="num">
                                      <p:cBhvr>
                                        <p:cTn id="20" dur="2000" fill="hold"/>
                                        <p:tgtEl>
                                          <p:spTgt spid="9"/>
                                        </p:tgtEl>
                                        <p:attrNameLst>
                                          <p:attrName>ppt_x</p:attrName>
                                        </p:attrNameLst>
                                      </p:cBhvr>
                                      <p:tavLst>
                                        <p:tav tm="0">
                                          <p:val>
                                            <p:strVal val="#ppt_x"/>
                                          </p:val>
                                        </p:tav>
                                        <p:tav tm="100000">
                                          <p:val>
                                            <p:strVal val="#ppt_x"/>
                                          </p:val>
                                        </p:tav>
                                      </p:tavLst>
                                    </p:anim>
                                    <p:anim calcmode="lin" valueType="num">
                                      <p:cBhvr>
                                        <p:cTn id="21" dur="2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12000"/>
                            </p:stCondLst>
                            <p:childTnLst>
                              <p:par>
                                <p:cTn id="23" presetID="42" presetClass="entr" presetSubtype="0" fill="hold" nodeType="afterEffect">
                                  <p:stCondLst>
                                    <p:cond delay="20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anim calcmode="lin" valueType="num">
                                      <p:cBhvr>
                                        <p:cTn id="26" dur="2000" fill="hold"/>
                                        <p:tgtEl>
                                          <p:spTgt spid="7"/>
                                        </p:tgtEl>
                                        <p:attrNameLst>
                                          <p:attrName>ppt_x</p:attrName>
                                        </p:attrNameLst>
                                      </p:cBhvr>
                                      <p:tavLst>
                                        <p:tav tm="0">
                                          <p:val>
                                            <p:strVal val="#ppt_x"/>
                                          </p:val>
                                        </p:tav>
                                        <p:tav tm="100000">
                                          <p:val>
                                            <p:strVal val="#ppt_x"/>
                                          </p:val>
                                        </p:tav>
                                      </p:tavLst>
                                    </p:anim>
                                    <p:anim calcmode="lin" valueType="num">
                                      <p:cBhvr>
                                        <p:cTn id="27" dur="2000" fill="hold"/>
                                        <p:tgtEl>
                                          <p:spTgt spid="7"/>
                                        </p:tgtEl>
                                        <p:attrNameLst>
                                          <p:attrName>ppt_y</p:attrName>
                                        </p:attrNameLst>
                                      </p:cBhvr>
                                      <p:tavLst>
                                        <p:tav tm="0">
                                          <p:val>
                                            <p:strVal val="#ppt_y+.1"/>
                                          </p:val>
                                        </p:tav>
                                        <p:tav tm="100000">
                                          <p:val>
                                            <p:strVal val="#ppt_y"/>
                                          </p:val>
                                        </p:tav>
                                      </p:tavLst>
                                    </p:anim>
                                  </p:childTnLst>
                                </p:cTn>
                              </p:par>
                            </p:childTnLst>
                          </p:cTn>
                        </p:par>
                        <p:par>
                          <p:cTn id="28" fill="hold">
                            <p:stCondLst>
                              <p:cond delay="16000"/>
                            </p:stCondLst>
                            <p:childTnLst>
                              <p:par>
                                <p:cTn id="29" presetID="42" presetClass="entr" presetSubtype="0" fill="hold" nodeType="afterEffect">
                                  <p:stCondLst>
                                    <p:cond delay="20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anim calcmode="lin" valueType="num">
                                      <p:cBhvr>
                                        <p:cTn id="32" dur="2000" fill="hold"/>
                                        <p:tgtEl>
                                          <p:spTgt spid="5"/>
                                        </p:tgtEl>
                                        <p:attrNameLst>
                                          <p:attrName>ppt_x</p:attrName>
                                        </p:attrNameLst>
                                      </p:cBhvr>
                                      <p:tavLst>
                                        <p:tav tm="0">
                                          <p:val>
                                            <p:strVal val="#ppt_x"/>
                                          </p:val>
                                        </p:tav>
                                        <p:tav tm="100000">
                                          <p:val>
                                            <p:strVal val="#ppt_x"/>
                                          </p:val>
                                        </p:tav>
                                      </p:tavLst>
                                    </p:anim>
                                    <p:anim calcmode="lin" valueType="num">
                                      <p:cBhvr>
                                        <p:cTn id="33" dur="2000" fill="hold"/>
                                        <p:tgtEl>
                                          <p:spTgt spid="5"/>
                                        </p:tgtEl>
                                        <p:attrNameLst>
                                          <p:attrName>ppt_y</p:attrName>
                                        </p:attrNameLst>
                                      </p:cBhvr>
                                      <p:tavLst>
                                        <p:tav tm="0">
                                          <p:val>
                                            <p:strVal val="#ppt_y+.1"/>
                                          </p:val>
                                        </p:tav>
                                        <p:tav tm="100000">
                                          <p:val>
                                            <p:strVal val="#ppt_y"/>
                                          </p:val>
                                        </p:tav>
                                      </p:tavLst>
                                    </p:anim>
                                  </p:childTnLst>
                                </p:cTn>
                              </p:par>
                            </p:childTnLst>
                          </p:cTn>
                        </p:par>
                        <p:par>
                          <p:cTn id="34" fill="hold">
                            <p:stCondLst>
                              <p:cond delay="20000"/>
                            </p:stCondLst>
                            <p:childTnLst>
                              <p:par>
                                <p:cTn id="35" presetID="42" presetClass="entr" presetSubtype="0" fill="hold" nodeType="afterEffect">
                                  <p:stCondLst>
                                    <p:cond delay="200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2000"/>
                                        <p:tgtEl>
                                          <p:spTgt spid="8"/>
                                        </p:tgtEl>
                                      </p:cBhvr>
                                    </p:animEffect>
                                    <p:anim calcmode="lin" valueType="num">
                                      <p:cBhvr>
                                        <p:cTn id="38" dur="2000" fill="hold"/>
                                        <p:tgtEl>
                                          <p:spTgt spid="8"/>
                                        </p:tgtEl>
                                        <p:attrNameLst>
                                          <p:attrName>ppt_x</p:attrName>
                                        </p:attrNameLst>
                                      </p:cBhvr>
                                      <p:tavLst>
                                        <p:tav tm="0">
                                          <p:val>
                                            <p:strVal val="#ppt_x"/>
                                          </p:val>
                                        </p:tav>
                                        <p:tav tm="100000">
                                          <p:val>
                                            <p:strVal val="#ppt_x"/>
                                          </p:val>
                                        </p:tav>
                                      </p:tavLst>
                                    </p:anim>
                                    <p:anim calcmode="lin" valueType="num">
                                      <p:cBhvr>
                                        <p:cTn id="39" dur="2000" fill="hold"/>
                                        <p:tgtEl>
                                          <p:spTgt spid="8"/>
                                        </p:tgtEl>
                                        <p:attrNameLst>
                                          <p:attrName>ppt_y</p:attrName>
                                        </p:attrNameLst>
                                      </p:cBhvr>
                                      <p:tavLst>
                                        <p:tav tm="0">
                                          <p:val>
                                            <p:strVal val="#ppt_y+.1"/>
                                          </p:val>
                                        </p:tav>
                                        <p:tav tm="100000">
                                          <p:val>
                                            <p:strVal val="#ppt_y"/>
                                          </p:val>
                                        </p:tav>
                                      </p:tavLst>
                                    </p:anim>
                                  </p:childTnLst>
                                </p:cTn>
                              </p:par>
                            </p:childTnLst>
                          </p:cTn>
                        </p:par>
                        <p:par>
                          <p:cTn id="40" fill="hold">
                            <p:stCondLst>
                              <p:cond delay="24000"/>
                            </p:stCondLst>
                            <p:childTnLst>
                              <p:par>
                                <p:cTn id="41" presetID="42" presetClass="entr" presetSubtype="0" fill="hold" nodeType="afterEffect">
                                  <p:stCondLst>
                                    <p:cond delay="20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2000"/>
                                        <p:tgtEl>
                                          <p:spTgt spid="10"/>
                                        </p:tgtEl>
                                      </p:cBhvr>
                                    </p:animEffect>
                                    <p:anim calcmode="lin" valueType="num">
                                      <p:cBhvr>
                                        <p:cTn id="44" dur="2000" fill="hold"/>
                                        <p:tgtEl>
                                          <p:spTgt spid="10"/>
                                        </p:tgtEl>
                                        <p:attrNameLst>
                                          <p:attrName>ppt_x</p:attrName>
                                        </p:attrNameLst>
                                      </p:cBhvr>
                                      <p:tavLst>
                                        <p:tav tm="0">
                                          <p:val>
                                            <p:strVal val="#ppt_x"/>
                                          </p:val>
                                        </p:tav>
                                        <p:tav tm="100000">
                                          <p:val>
                                            <p:strVal val="#ppt_x"/>
                                          </p:val>
                                        </p:tav>
                                      </p:tavLst>
                                    </p:anim>
                                    <p:anim calcmode="lin" valueType="num">
                                      <p:cBhvr>
                                        <p:cTn id="45"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653143" y="1341121"/>
            <a:ext cx="10911840" cy="5199016"/>
          </a:xfrm>
        </p:spPr>
        <p:txBody>
          <a:bodyPr>
            <a:normAutofit/>
          </a:bodyPr>
          <a:lstStyle/>
          <a:p>
            <a:pPr marL="0" indent="0">
              <a:buNone/>
            </a:pPr>
            <a:r>
              <a:rPr lang="ru-RU" dirty="0"/>
              <a:t>«Педагогическое мастерство учителя формируется не тогда, когда он или она изучает объемные книги по дидактике (хотя и это, вероятно, важно). Преимущественно педагоги учатся, копируя чужой опыт. … К сожалению, учитель может многократно повторять одни и те же </a:t>
            </a:r>
            <a:br>
              <a:rPr lang="ru-RU" dirty="0"/>
            </a:br>
            <a:r>
              <a:rPr lang="ru-RU" dirty="0"/>
              <a:t>ошибки, пока не увидит другой — более эффективный — опыт или не</a:t>
            </a:r>
            <a:br>
              <a:rPr lang="ru-RU" dirty="0"/>
            </a:br>
            <a:r>
              <a:rPr lang="ru-RU" dirty="0"/>
              <a:t>научится анализировать свои огрехи». </a:t>
            </a:r>
          </a:p>
          <a:p>
            <a:endParaRPr lang="ru-RU" dirty="0" smtClean="0"/>
          </a:p>
          <a:p>
            <a:pPr marL="0" indent="0" algn="r">
              <a:lnSpc>
                <a:spcPct val="100000"/>
              </a:lnSpc>
              <a:buNone/>
            </a:pPr>
            <a:r>
              <a:rPr lang="ru-RU" dirty="0"/>
              <a:t>Константин Михайлович Ушаков,</a:t>
            </a:r>
          </a:p>
          <a:p>
            <a:pPr marL="0" indent="0" algn="r">
              <a:lnSpc>
                <a:spcPct val="100000"/>
              </a:lnSpc>
              <a:buNone/>
            </a:pPr>
            <a:r>
              <a:rPr lang="ru-RU" dirty="0" err="1"/>
              <a:t>д.п.н</a:t>
            </a:r>
            <a:r>
              <a:rPr lang="ru-RU" dirty="0"/>
              <a:t>., профессор НИУ ВШЭ, </a:t>
            </a:r>
          </a:p>
          <a:p>
            <a:pPr marL="0" indent="0" algn="r">
              <a:lnSpc>
                <a:spcPct val="100000"/>
              </a:lnSpc>
              <a:buNone/>
            </a:pPr>
            <a:r>
              <a:rPr lang="ru-RU" dirty="0"/>
              <a:t>главный редактор журнала «Директор школы» </a:t>
            </a:r>
          </a:p>
          <a:p>
            <a:pPr marL="0" indent="0" algn="r">
              <a:buNone/>
            </a:pPr>
            <a:endParaRPr lang="ru-RU" dirty="0"/>
          </a:p>
        </p:txBody>
      </p:sp>
    </p:spTree>
    <p:extLst>
      <p:ext uri="{BB962C8B-B14F-4D97-AF65-F5344CB8AC3E}">
        <p14:creationId xmlns:p14="http://schemas.microsoft.com/office/powerpoint/2010/main" val="3179347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653143" y="1341121"/>
            <a:ext cx="10911840" cy="5199016"/>
          </a:xfrm>
        </p:spPr>
        <p:txBody>
          <a:bodyPr>
            <a:normAutofit/>
          </a:bodyPr>
          <a:lstStyle/>
          <a:p>
            <a:endParaRPr lang="ru-RU" dirty="0" smtClean="0"/>
          </a:p>
          <a:p>
            <a:pPr algn="just"/>
            <a:r>
              <a:rPr lang="ru-RU" dirty="0" smtClean="0"/>
              <a:t>Как </a:t>
            </a:r>
            <a:r>
              <a:rPr lang="ru-RU" dirty="0"/>
              <a:t>организовать обсуждение просмотренного урока между учителями, чтобы при этом указание на недостатки урока не воспринималось как личное оскорбление, чтобы далее эти ошибки многократно не повторялись, чтобы учителя научились анализировать свои огрехи. Как организовать такое обучение, которое позволяет «совершенствовать мастерство каждого и тем самым повышать общие образовательные результаты»? </a:t>
            </a:r>
          </a:p>
          <a:p>
            <a:pPr marL="0" indent="0" algn="r">
              <a:lnSpc>
                <a:spcPct val="100000"/>
              </a:lnSpc>
              <a:buNone/>
            </a:pPr>
            <a:r>
              <a:rPr lang="ru-RU" dirty="0" smtClean="0"/>
              <a:t>» </a:t>
            </a:r>
            <a:endParaRPr lang="ru-RU" dirty="0"/>
          </a:p>
          <a:p>
            <a:pPr marL="0" indent="0" algn="r">
              <a:buNone/>
            </a:pPr>
            <a:endParaRPr lang="ru-RU" dirty="0"/>
          </a:p>
        </p:txBody>
      </p:sp>
    </p:spTree>
    <p:extLst>
      <p:ext uri="{BB962C8B-B14F-4D97-AF65-F5344CB8AC3E}">
        <p14:creationId xmlns:p14="http://schemas.microsoft.com/office/powerpoint/2010/main" val="679632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838200" y="1341121"/>
            <a:ext cx="10515600" cy="5199016"/>
          </a:xfrm>
        </p:spPr>
        <p:txBody>
          <a:bodyPr>
            <a:normAutofit lnSpcReduction="10000"/>
          </a:bodyPr>
          <a:lstStyle/>
          <a:p>
            <a:r>
              <a:rPr lang="ru-RU" b="1" dirty="0" smtClean="0"/>
              <a:t>Основная </a:t>
            </a:r>
            <a:r>
              <a:rPr lang="ru-RU" b="1" dirty="0"/>
              <a:t>задача школьного лидера</a:t>
            </a:r>
            <a:r>
              <a:rPr lang="ru-RU" dirty="0"/>
              <a:t> </a:t>
            </a:r>
            <a:r>
              <a:rPr lang="ru-RU" dirty="0" smtClean="0"/>
              <a:t>- </a:t>
            </a:r>
            <a:r>
              <a:rPr lang="ru-RU" dirty="0"/>
              <a:t>сформировать пары учителей, которые могут друг у друга учиться</a:t>
            </a:r>
            <a:r>
              <a:rPr lang="ru-RU" dirty="0" smtClean="0"/>
              <a:t>, а </a:t>
            </a:r>
            <a:r>
              <a:rPr lang="ru-RU" dirty="0"/>
              <a:t>затем </a:t>
            </a:r>
            <a:r>
              <a:rPr lang="ru-RU" dirty="0" smtClean="0"/>
              <a:t>увеличивать </a:t>
            </a:r>
            <a:r>
              <a:rPr lang="ru-RU" dirty="0"/>
              <a:t>группы.</a:t>
            </a:r>
          </a:p>
          <a:p>
            <a:r>
              <a:rPr lang="ru-RU" b="1" dirty="0" smtClean="0"/>
              <a:t>Ключевые элементы</a:t>
            </a:r>
            <a:r>
              <a:rPr lang="ru-RU" dirty="0" smtClean="0"/>
              <a:t>:</a:t>
            </a:r>
          </a:p>
          <a:p>
            <a:pPr marL="0" indent="0">
              <a:buNone/>
            </a:pPr>
            <a:r>
              <a:rPr lang="ru-RU" dirty="0" smtClean="0"/>
              <a:t>- </a:t>
            </a:r>
            <a:r>
              <a:rPr lang="ru-RU" b="1" dirty="0"/>
              <a:t>«Умный третий»</a:t>
            </a:r>
            <a:r>
              <a:rPr lang="ru-RU" dirty="0"/>
              <a:t> </a:t>
            </a:r>
            <a:r>
              <a:rPr lang="ru-RU" dirty="0" smtClean="0"/>
              <a:t>(куратор) </a:t>
            </a:r>
            <a:r>
              <a:rPr lang="ru-RU" dirty="0"/>
              <a:t>— это </a:t>
            </a:r>
            <a:r>
              <a:rPr lang="ru-RU" dirty="0" smtClean="0"/>
              <a:t>тот человек</a:t>
            </a:r>
            <a:r>
              <a:rPr lang="ru-RU" dirty="0"/>
              <a:t>, который организует обсуждение между двумя учителями</a:t>
            </a:r>
            <a:r>
              <a:rPr lang="ru-RU" dirty="0" smtClean="0"/>
              <a:t>, обеспечит </a:t>
            </a:r>
            <a:r>
              <a:rPr lang="ru-RU" dirty="0"/>
              <a:t>их психологическую безопасность. Когда два </a:t>
            </a:r>
            <a:r>
              <a:rPr lang="ru-RU" dirty="0" smtClean="0"/>
              <a:t>человека наблюдают </a:t>
            </a:r>
            <a:r>
              <a:rPr lang="ru-RU" dirty="0"/>
              <a:t>за практикой друг друга и указывают на недостатки, </a:t>
            </a:r>
            <a:r>
              <a:rPr lang="ru-RU" dirty="0" smtClean="0"/>
              <a:t>это может </a:t>
            </a:r>
            <a:r>
              <a:rPr lang="ru-RU" dirty="0"/>
              <a:t>восприниматься как личное оскорбление. Третий человек при-</a:t>
            </a:r>
            <a:br>
              <a:rPr lang="ru-RU" dirty="0"/>
            </a:br>
            <a:r>
              <a:rPr lang="ru-RU" dirty="0"/>
              <a:t>зван возвращать диалог в конструктивное русло и снимать угрозу.</a:t>
            </a:r>
            <a:br>
              <a:rPr lang="ru-RU" dirty="0"/>
            </a:br>
            <a:r>
              <a:rPr lang="ru-RU" dirty="0" smtClean="0"/>
              <a:t>- </a:t>
            </a:r>
            <a:r>
              <a:rPr lang="ru-RU" b="1" dirty="0" smtClean="0"/>
              <a:t>Конкретная </a:t>
            </a:r>
            <a:r>
              <a:rPr lang="ru-RU" b="1" dirty="0"/>
              <a:t>задача на улучшение обучения</a:t>
            </a:r>
            <a:r>
              <a:rPr lang="ru-RU" dirty="0"/>
              <a:t>. Можно </a:t>
            </a:r>
            <a:r>
              <a:rPr lang="ru-RU" dirty="0" smtClean="0"/>
              <a:t>долго </a:t>
            </a:r>
            <a:r>
              <a:rPr lang="ru-RU" dirty="0"/>
              <a:t>и живо обсуждать уроки друг друга, но если у учителей нет </a:t>
            </a:r>
            <a:r>
              <a:rPr lang="ru-RU" dirty="0" err="1"/>
              <a:t>конкрет</a:t>
            </a:r>
            <a:r>
              <a:rPr lang="ru-RU" dirty="0"/>
              <a:t>-</a:t>
            </a:r>
            <a:br>
              <a:rPr lang="ru-RU" dirty="0"/>
            </a:br>
            <a:r>
              <a:rPr lang="ru-RU" dirty="0" err="1"/>
              <a:t>ных</a:t>
            </a:r>
            <a:r>
              <a:rPr lang="ru-RU" dirty="0"/>
              <a:t> задач, измеримых целей, высока вероятность просто потратить</a:t>
            </a:r>
            <a:br>
              <a:rPr lang="ru-RU" dirty="0"/>
            </a:br>
            <a:r>
              <a:rPr lang="ru-RU" dirty="0"/>
              <a:t>время зря. Один из приоритетов куратора — это ставить задачи.</a:t>
            </a:r>
          </a:p>
        </p:txBody>
      </p:sp>
    </p:spTree>
    <p:extLst>
      <p:ext uri="{BB962C8B-B14F-4D97-AF65-F5344CB8AC3E}">
        <p14:creationId xmlns:p14="http://schemas.microsoft.com/office/powerpoint/2010/main" val="2297547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838200" y="1341121"/>
            <a:ext cx="10515600" cy="5199016"/>
          </a:xfrm>
        </p:spPr>
        <p:txBody>
          <a:bodyPr>
            <a:normAutofit fontScale="77500" lnSpcReduction="20000"/>
          </a:bodyPr>
          <a:lstStyle/>
          <a:p>
            <a:pPr algn="just"/>
            <a:r>
              <a:rPr lang="ru-RU" b="1" dirty="0"/>
              <a:t>Шаг 1. Выбор учителей.</a:t>
            </a:r>
            <a:r>
              <a:rPr lang="ru-RU" dirty="0"/>
              <a:t> Среди педагогов подбираются равные</a:t>
            </a:r>
            <a:br>
              <a:rPr lang="ru-RU" dirty="0"/>
            </a:br>
            <a:r>
              <a:rPr lang="ru-RU" dirty="0"/>
              <a:t>по статусу пары. Например, два молодых педагога или два воз-</a:t>
            </a:r>
            <a:br>
              <a:rPr lang="ru-RU" dirty="0"/>
            </a:br>
            <a:r>
              <a:rPr lang="ru-RU" dirty="0" err="1"/>
              <a:t>растных</a:t>
            </a:r>
            <a:r>
              <a:rPr lang="ru-RU" dirty="0"/>
              <a:t> с примерно равным авторитетом. Будет лучше, если это</a:t>
            </a:r>
            <a:br>
              <a:rPr lang="ru-RU" dirty="0"/>
            </a:br>
            <a:r>
              <a:rPr lang="ru-RU" dirty="0"/>
              <a:t>преподаватели разных предметов: так они будут смотреть не на</a:t>
            </a:r>
            <a:br>
              <a:rPr lang="ru-RU" dirty="0"/>
            </a:br>
            <a:r>
              <a:rPr lang="ru-RU" dirty="0"/>
              <a:t>методику донесения конкретных тем в математике или литературе,</a:t>
            </a:r>
            <a:br>
              <a:rPr lang="ru-RU" dirty="0"/>
            </a:br>
            <a:r>
              <a:rPr lang="ru-RU" dirty="0"/>
              <a:t>а на взаимодействие «учитель — ученик». В кураторской методике</a:t>
            </a:r>
            <a:br>
              <a:rPr lang="ru-RU" dirty="0"/>
            </a:br>
            <a:r>
              <a:rPr lang="ru-RU" dirty="0"/>
              <a:t>важно, чтобы учителя в парах не играли роль ментора или ученика.</a:t>
            </a:r>
            <a:br>
              <a:rPr lang="ru-RU" dirty="0"/>
            </a:br>
            <a:r>
              <a:rPr lang="ru-RU" dirty="0"/>
              <a:t>В этом случае более опытный педагог может воспринимать такие</a:t>
            </a:r>
            <a:br>
              <a:rPr lang="ru-RU" dirty="0"/>
            </a:br>
            <a:r>
              <a:rPr lang="ru-RU" dirty="0"/>
              <a:t>обсуждения как подрыв его авторитета.</a:t>
            </a:r>
          </a:p>
          <a:p>
            <a:pPr algn="just"/>
            <a:r>
              <a:rPr lang="ru-RU" dirty="0"/>
              <a:t>        </a:t>
            </a:r>
            <a:r>
              <a:rPr lang="ru-RU" b="1" dirty="0"/>
              <a:t>Шаг 2. Подбор куратора для пары</a:t>
            </a:r>
            <a:r>
              <a:rPr lang="ru-RU" dirty="0"/>
              <a:t>. На роль «третьего умного»</a:t>
            </a:r>
            <a:br>
              <a:rPr lang="ru-RU" dirty="0"/>
            </a:br>
            <a:r>
              <a:rPr lang="ru-RU" dirty="0"/>
              <a:t>лучше всего подойдут пользующиеся авторитетом учителя, </a:t>
            </a:r>
            <a:r>
              <a:rPr lang="ru-RU" dirty="0" err="1"/>
              <a:t>чле</a:t>
            </a:r>
            <a:r>
              <a:rPr lang="ru-RU" dirty="0"/>
              <a:t>-</a:t>
            </a:r>
            <a:br>
              <a:rPr lang="ru-RU" dirty="0"/>
            </a:br>
            <a:r>
              <a:rPr lang="ru-RU" dirty="0" err="1"/>
              <a:t>ны</a:t>
            </a:r>
            <a:r>
              <a:rPr lang="ru-RU" dirty="0"/>
              <a:t> администрации, школьный психолог, </a:t>
            </a:r>
            <a:r>
              <a:rPr lang="ru-RU" dirty="0" err="1"/>
              <a:t>тьютор</a:t>
            </a:r>
            <a:r>
              <a:rPr lang="ru-RU" dirty="0"/>
              <a:t>. Более подробно</a:t>
            </a:r>
            <a:br>
              <a:rPr lang="ru-RU" dirty="0"/>
            </a:br>
            <a:r>
              <a:rPr lang="ru-RU" dirty="0"/>
              <a:t>правила выбора куратора и основные требования к нему описаны</a:t>
            </a:r>
            <a:br>
              <a:rPr lang="ru-RU" dirty="0"/>
            </a:br>
            <a:r>
              <a:rPr lang="ru-RU" dirty="0"/>
              <a:t>далее. 17 № 6, 2016 г.</a:t>
            </a:r>
          </a:p>
          <a:p>
            <a:pPr algn="just"/>
            <a:r>
              <a:rPr lang="ru-RU" dirty="0"/>
              <a:t>       </a:t>
            </a:r>
            <a:r>
              <a:rPr lang="ru-RU" b="1" dirty="0"/>
              <a:t>Шаг 3. Формулировка задания для учителей</a:t>
            </a:r>
            <a:r>
              <a:rPr lang="ru-RU" dirty="0"/>
              <a:t>. </a:t>
            </a:r>
            <a:r>
              <a:rPr lang="ru-RU" dirty="0" err="1"/>
              <a:t>Присутствующе</a:t>
            </a:r>
            <a:r>
              <a:rPr lang="ru-RU" dirty="0"/>
              <a:t>-</a:t>
            </a:r>
            <a:br>
              <a:rPr lang="ru-RU" dirty="0"/>
            </a:br>
            <a:r>
              <a:rPr lang="ru-RU" dirty="0" err="1"/>
              <a:t>му</a:t>
            </a:r>
            <a:r>
              <a:rPr lang="ru-RU" dirty="0"/>
              <a:t> на уроке учителю ставится задача отслеживать определенный</a:t>
            </a:r>
            <a:br>
              <a:rPr lang="ru-RU" dirty="0"/>
            </a:br>
            <a:r>
              <a:rPr lang="ru-RU" dirty="0"/>
              <a:t>аспект урока. Например, один учитель приходит на урок к другому</a:t>
            </a:r>
            <a:br>
              <a:rPr lang="ru-RU" dirty="0"/>
            </a:br>
            <a:r>
              <a:rPr lang="ru-RU" dirty="0"/>
              <a:t>с конкретным листом для наблюдений и фиксирует происходящее по</a:t>
            </a:r>
            <a:br>
              <a:rPr lang="ru-RU" dirty="0"/>
            </a:br>
            <a:r>
              <a:rPr lang="ru-RU" dirty="0"/>
              <a:t>заданному шаблону. Затем их роли меняются: второй учитель ведет</a:t>
            </a:r>
            <a:br>
              <a:rPr lang="ru-RU" dirty="0"/>
            </a:br>
            <a:r>
              <a:rPr lang="ru-RU" dirty="0"/>
              <a:t>урок, а первый — делает пометки в таком же протоколе</a:t>
            </a:r>
            <a:r>
              <a:rPr lang="ru-RU" dirty="0" smtClean="0"/>
              <a:t>.</a:t>
            </a:r>
            <a:endParaRPr lang="ru-RU" dirty="0"/>
          </a:p>
        </p:txBody>
      </p:sp>
    </p:spTree>
    <p:extLst>
      <p:ext uri="{BB962C8B-B14F-4D97-AF65-F5344CB8AC3E}">
        <p14:creationId xmlns:p14="http://schemas.microsoft.com/office/powerpoint/2010/main" val="1670613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653143" y="1341121"/>
            <a:ext cx="10911840" cy="5199016"/>
          </a:xfrm>
        </p:spPr>
        <p:txBody>
          <a:bodyPr>
            <a:normAutofit fontScale="85000" lnSpcReduction="20000"/>
          </a:bodyPr>
          <a:lstStyle/>
          <a:p>
            <a:r>
              <a:rPr lang="ru-RU" dirty="0" smtClean="0"/>
              <a:t> </a:t>
            </a:r>
            <a:r>
              <a:rPr lang="ru-RU" b="1" dirty="0" smtClean="0"/>
              <a:t>Шаг 4. Обсуждение итогов в присутствии куратора</a:t>
            </a:r>
            <a:r>
              <a:rPr lang="ru-RU" dirty="0" smtClean="0"/>
              <a:t>. Общая встреча должна произойти в течение 48 часов с момента первого занятия, то есть по горячим следам. Разбираются плюсы и минусы занятия. Но сессия проходит не в формате абстрактных размышлений (нравится или не очень), а анализируются только те аспекты, за которыми велось наблюдение. Куратор следит за тем, чтобы</a:t>
            </a:r>
            <a:br>
              <a:rPr lang="ru-RU" dirty="0" smtClean="0"/>
            </a:br>
            <a:r>
              <a:rPr lang="ru-RU" dirty="0" smtClean="0"/>
              <a:t>сохранялся конструктивный настрой при обсуждении, чтобы участники осознавали то, чему они научились и с какими трудностями столкнулись.</a:t>
            </a:r>
            <a:br>
              <a:rPr lang="ru-RU" dirty="0" smtClean="0"/>
            </a:br>
            <a:r>
              <a:rPr lang="ru-RU" dirty="0" smtClean="0"/>
              <a:t>     </a:t>
            </a:r>
            <a:r>
              <a:rPr lang="ru-RU" b="1" dirty="0" smtClean="0"/>
              <a:t>Шаг 5. Постановка куратором новой задачи</a:t>
            </a:r>
            <a:r>
              <a:rPr lang="ru-RU" dirty="0" smtClean="0"/>
              <a:t>. Куратор решает, нужно ли учителям поработать над той же задачей (например, если есть ощущение, что простого обсуждения недоработок будет мало) или перейти к новому пункту (когда учителя все поняли и научились внедрять). За счет постановки новых задач, отслеживания разных аспектов практики повышается профессиональная осознанность учителя, он больше внимания уделяет своей практике и реакциям ученика на свои действия.</a:t>
            </a:r>
          </a:p>
          <a:p>
            <a:r>
              <a:rPr lang="ru-RU" dirty="0" smtClean="0"/>
              <a:t>       </a:t>
            </a:r>
            <a:r>
              <a:rPr lang="ru-RU" b="1" dirty="0" smtClean="0"/>
              <a:t>Шаг 6. Постепенное усложнение взаимодействия между участниками. </a:t>
            </a:r>
            <a:r>
              <a:rPr lang="ru-RU" dirty="0" smtClean="0"/>
              <a:t>Куратор может менять </a:t>
            </a:r>
            <a:r>
              <a:rPr lang="ru-RU" dirty="0"/>
              <a:t>участников пар, добавлять новых учителей при условии </a:t>
            </a:r>
            <a:r>
              <a:rPr lang="ru-RU" dirty="0" smtClean="0"/>
              <a:t>соблюдения </a:t>
            </a:r>
            <a:r>
              <a:rPr lang="ru-RU" dirty="0"/>
              <a:t>равных статусов.</a:t>
            </a:r>
          </a:p>
          <a:p>
            <a:endParaRPr lang="ru-RU" dirty="0"/>
          </a:p>
        </p:txBody>
      </p:sp>
    </p:spTree>
    <p:extLst>
      <p:ext uri="{BB962C8B-B14F-4D97-AF65-F5344CB8AC3E}">
        <p14:creationId xmlns:p14="http://schemas.microsoft.com/office/powerpoint/2010/main" val="721788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653143" y="1341121"/>
            <a:ext cx="10911840" cy="5199016"/>
          </a:xfrm>
        </p:spPr>
        <p:txBody>
          <a:bodyPr>
            <a:normAutofit/>
          </a:bodyPr>
          <a:lstStyle/>
          <a:p>
            <a:endParaRPr lang="ru-RU" i="1" dirty="0" smtClean="0"/>
          </a:p>
          <a:p>
            <a:endParaRPr lang="ru-RU" i="1" dirty="0"/>
          </a:p>
          <a:p>
            <a:pPr algn="just"/>
            <a:r>
              <a:rPr lang="ru-RU" i="1" dirty="0" smtClean="0"/>
              <a:t>… </a:t>
            </a:r>
            <a:r>
              <a:rPr lang="ru-RU" sz="3600" i="1" dirty="0" smtClean="0"/>
              <a:t>в </a:t>
            </a:r>
            <a:r>
              <a:rPr lang="ru-RU" sz="3600" i="1" dirty="0"/>
              <a:t>целом между педагогами в школах мало качественных взаимных профессиональных связей. То есть учителя в массе своей профессионально одиноки, редко учатся друг у друга</a:t>
            </a:r>
            <a:r>
              <a:rPr lang="ru-RU" sz="3600" dirty="0"/>
              <a:t>.</a:t>
            </a:r>
          </a:p>
        </p:txBody>
      </p:sp>
    </p:spTree>
    <p:extLst>
      <p:ext uri="{BB962C8B-B14F-4D97-AF65-F5344CB8AC3E}">
        <p14:creationId xmlns:p14="http://schemas.microsoft.com/office/powerpoint/2010/main" val="2022026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697" y="260623"/>
            <a:ext cx="10515600" cy="1080498"/>
          </a:xfrm>
        </p:spPr>
        <p:txBody>
          <a:bodyPr/>
          <a:lstStyle/>
          <a:p>
            <a:pPr algn="ctr"/>
            <a:r>
              <a:rPr lang="ru-RU" b="1" dirty="0" smtClean="0">
                <a:solidFill>
                  <a:srgbClr val="0070C0"/>
                </a:solidFill>
              </a:rPr>
              <a:t>Кураторская методика </a:t>
            </a:r>
            <a:r>
              <a:rPr lang="ru-RU" b="1" dirty="0" err="1" smtClean="0">
                <a:solidFill>
                  <a:srgbClr val="0070C0"/>
                </a:solidFill>
              </a:rPr>
              <a:t>К.М.Ушакова</a:t>
            </a:r>
            <a:endParaRPr lang="ru-RU" b="1" dirty="0">
              <a:solidFill>
                <a:srgbClr val="0070C0"/>
              </a:solidFill>
            </a:endParaRPr>
          </a:p>
        </p:txBody>
      </p:sp>
      <p:sp>
        <p:nvSpPr>
          <p:cNvPr id="3" name="Объект 2"/>
          <p:cNvSpPr>
            <a:spLocks noGrp="1"/>
          </p:cNvSpPr>
          <p:nvPr>
            <p:ph idx="1"/>
          </p:nvPr>
        </p:nvSpPr>
        <p:spPr>
          <a:xfrm>
            <a:off x="531223" y="1341121"/>
            <a:ext cx="11129553" cy="5199016"/>
          </a:xfrm>
        </p:spPr>
        <p:txBody>
          <a:bodyPr>
            <a:normAutofit/>
          </a:bodyPr>
          <a:lstStyle/>
          <a:p>
            <a:r>
              <a:rPr lang="ru-RU" b="1" u="sng" dirty="0" smtClean="0"/>
              <a:t>Основная </a:t>
            </a:r>
            <a:r>
              <a:rPr lang="ru-RU" b="1" u="sng" dirty="0"/>
              <a:t>задача </a:t>
            </a:r>
            <a:r>
              <a:rPr lang="ru-RU" b="1" u="sng" dirty="0" smtClean="0"/>
              <a:t>куратора </a:t>
            </a:r>
            <a:r>
              <a:rPr lang="ru-RU" b="1" dirty="0" smtClean="0"/>
              <a:t>– сформировать пары (малые группы)</a:t>
            </a:r>
          </a:p>
          <a:p>
            <a:r>
              <a:rPr lang="ru-RU" b="1" u="sng" dirty="0" smtClean="0"/>
              <a:t>Ключевые элементы</a:t>
            </a:r>
            <a:r>
              <a:rPr lang="ru-RU" dirty="0" smtClean="0"/>
              <a:t>: </a:t>
            </a:r>
            <a:r>
              <a:rPr lang="ru-RU" b="1" dirty="0" smtClean="0"/>
              <a:t>«</a:t>
            </a:r>
            <a:r>
              <a:rPr lang="ru-RU" b="1" dirty="0"/>
              <a:t>Умный третий</a:t>
            </a:r>
            <a:r>
              <a:rPr lang="ru-RU" b="1" dirty="0" smtClean="0"/>
              <a:t>»</a:t>
            </a:r>
            <a:r>
              <a:rPr lang="ru-RU" dirty="0" smtClean="0"/>
              <a:t> (куратор), </a:t>
            </a:r>
            <a:r>
              <a:rPr lang="ru-RU" b="1" dirty="0"/>
              <a:t>Конкретная задача</a:t>
            </a:r>
          </a:p>
          <a:p>
            <a:r>
              <a:rPr lang="ru-RU" b="1" u="sng" dirty="0" smtClean="0"/>
              <a:t>Шаги внедрения</a:t>
            </a:r>
            <a:r>
              <a:rPr lang="ru-RU" b="1" dirty="0" smtClean="0"/>
              <a:t>:</a:t>
            </a:r>
          </a:p>
          <a:p>
            <a:pPr marL="0" indent="0">
              <a:buNone/>
            </a:pPr>
            <a:r>
              <a:rPr lang="ru-RU" b="1" dirty="0" smtClean="0"/>
              <a:t>Шаг 1. Выбор учителей.</a:t>
            </a:r>
            <a:endParaRPr lang="ru-RU" dirty="0" smtClean="0"/>
          </a:p>
          <a:p>
            <a:pPr marL="0" indent="0">
              <a:buNone/>
            </a:pPr>
            <a:r>
              <a:rPr lang="ru-RU" b="1" dirty="0" smtClean="0"/>
              <a:t>Шаг 2. Подбор куратора для пары</a:t>
            </a:r>
            <a:r>
              <a:rPr lang="ru-RU" dirty="0" smtClean="0"/>
              <a:t>.</a:t>
            </a:r>
          </a:p>
          <a:p>
            <a:pPr marL="0" indent="0">
              <a:buNone/>
            </a:pPr>
            <a:r>
              <a:rPr lang="ru-RU" b="1" dirty="0" smtClean="0"/>
              <a:t>Шаг 3. Формулировка задания для учителей</a:t>
            </a:r>
          </a:p>
          <a:p>
            <a:pPr marL="0" indent="0">
              <a:buNone/>
            </a:pPr>
            <a:r>
              <a:rPr lang="ru-RU" b="1" dirty="0" smtClean="0"/>
              <a:t>Шаг 4. Обсуждение итогов в присутствии куратора</a:t>
            </a:r>
          </a:p>
          <a:p>
            <a:pPr marL="0" indent="0">
              <a:buNone/>
            </a:pPr>
            <a:r>
              <a:rPr lang="ru-RU" b="1" dirty="0" smtClean="0"/>
              <a:t>Шаг 5. Постановка куратором новой задачи</a:t>
            </a:r>
          </a:p>
          <a:p>
            <a:pPr marL="0" indent="0">
              <a:buNone/>
            </a:pPr>
            <a:r>
              <a:rPr lang="ru-RU" b="1" dirty="0" smtClean="0"/>
              <a:t>Шаг 6. Постепенное усложнение взаимодействия между участниками</a:t>
            </a:r>
            <a:endParaRPr lang="ru-RU" dirty="0"/>
          </a:p>
        </p:txBody>
      </p:sp>
    </p:spTree>
    <p:extLst>
      <p:ext uri="{BB962C8B-B14F-4D97-AF65-F5344CB8AC3E}">
        <p14:creationId xmlns:p14="http://schemas.microsoft.com/office/powerpoint/2010/main" val="1370822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407</Words>
  <Application>Microsoft Office PowerPoint</Application>
  <PresentationFormat>Широкоэкранный</PresentationFormat>
  <Paragraphs>42</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Calibri Light</vt:lpstr>
      <vt:lpstr>Тема Office</vt:lpstr>
      <vt:lpstr>Применение элементов кураторской методики К.М.Ушакова как способ повышения эффективности анализа урока на районных практических семинарах</vt:lpstr>
      <vt:lpstr>Презентация PowerPoint</vt:lpstr>
      <vt:lpstr>Кураторская методика К.М.Ушакова</vt:lpstr>
      <vt:lpstr>Кураторская методика К.М.Ушакова</vt:lpstr>
      <vt:lpstr>Кураторская методика К.М.Ушакова</vt:lpstr>
      <vt:lpstr>Кураторская методика К.М.Ушакова</vt:lpstr>
      <vt:lpstr>Кураторская методика К.М.Ушакова</vt:lpstr>
      <vt:lpstr>Кураторская методика К.М.Ушакова</vt:lpstr>
      <vt:lpstr>Кураторская методика К.М.Ушакова</vt:lpstr>
      <vt:lpstr>Презентация PowerPoint</vt:lpstr>
      <vt:lpstr>Благодарю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Применение элементов кураторской методики К.М.Ушакова при проведении анализа урока на районных  практических семинарах</dc:title>
  <dc:creator>1</dc:creator>
  <cp:lastModifiedBy>1</cp:lastModifiedBy>
  <cp:revision>18</cp:revision>
  <dcterms:created xsi:type="dcterms:W3CDTF">2024-12-17T06:34:06Z</dcterms:created>
  <dcterms:modified xsi:type="dcterms:W3CDTF">2025-02-04T06:28:48Z</dcterms:modified>
</cp:coreProperties>
</file>